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Fabricio Murai"/>
  <p:cmAuthor clrIdx="1" id="1" initials="" lastIdx="1" name="Renato Assunçã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oboto-bold.fntdata"/><Relationship Id="rId32" Type="http://schemas.openxmlformats.org/officeDocument/2006/relationships/slide" Target="slides/slide26.xml"/><Relationship Id="rId76" Type="http://schemas.openxmlformats.org/officeDocument/2006/relationships/font" Target="fonts/Roboto-regular.fntdata"/><Relationship Id="rId35" Type="http://schemas.openxmlformats.org/officeDocument/2006/relationships/slide" Target="slides/slide29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8.xml"/><Relationship Id="rId78" Type="http://schemas.openxmlformats.org/officeDocument/2006/relationships/font" Target="fonts/Roboto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6-25T22:43:02.055">
    <p:pos x="1637" y="1434"/>
    <p:text>uma decisão importante é se vamos usar uma notação consistente com o resto do material a partir daqui. Nesse caso, a i-ésima instância deveria ser denotada $\mathbf{X}^{(i)}$</p:text>
  </p:cm>
  <p:cm authorId="1" idx="1" dt="2019-06-25T22:43:02.055">
    <p:pos x="1637" y="1434"/>
    <p:text>Como eu não entrei com a notação do indexador dos casos, eu não usei esta notação aqui. Mas vcê tem razão e é uma fonte de constante chetação para mim, eu sou desorgaizado e vivo mudando de notação, uma coisa que acho irritante nos outros mas, curiosamente, not so much with myself...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6-25T11:26:34.227">
    <p:pos x="6000" y="0"/>
    <p:text>+assuncao@dcc.ufmg.br este parece ser um bom ponto de corte para a 1a. aula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time_continue=1&amp;v=vGwemZhPlsA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7bdc78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7bdc78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7bdc78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7bdc78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7bdc785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7bdc78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\mathbf{X} = (X_1, X_2, \ldots, X_n)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(Y, \mathbf{X}) = (Y, X_1, X_2, \ldots, X_n)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7bdc785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7bdc785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\mathbf{X} = (X_1, X_2, \ldots, X_n)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\sigma(\mathbf{X}) = \mathbb{P}(Y=1|\mathbf{X})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m_0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m_1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7bdc785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7bdc785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Mudar a notacao na tabela, numero de itens do grupo 0 eh n_0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7bdc785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87bdc785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7bdc785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7bdc785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7bdc785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7bdc785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7bdc785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7bdc785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7bdc785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7bdc785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76c2e0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76c2e0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7bdc785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7bdc785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87bdc785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87bdc785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87bdc785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87bdc785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ab27e9c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ab27e9c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b27e9c5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ab27e9c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7bdc785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7bdc785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973188acb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973188acb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73188ac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73188ac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973188acb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973188acb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73188acb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73188acb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b27e9c5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b27e9c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73188acb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73188acb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ab27e9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ab27e9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7bdc785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87bdc785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87bdc785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87bdc785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ab27e9c5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ab27e9c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ab27e9c5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ab27e9c5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7bdc785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7bdc785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 = w_n x_n +  \ldots + w_2 x_2 + w_1 x_1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 \geq \ell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\mathbf{w} = (w_1,  \ldots, w_n)</a:t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ab27e9c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ab27e9c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 = w_n x_n +  \ldots + w_2 x_2 + w_1 x_1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 \geq \ell 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ab27e9c5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ab27e9c5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w_n x_n +  \ldots + w_2 x_2 + w_1 x_1  \geq \ell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w_n x_n +  \ldots + w_2 x_2 + w_1 x_1  - \ell \geq 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w_n x_n +  \ldots + w_2 x_2 + w_1 x_1  + w_0 \geq 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\mathbf{w}^{\prime} \mathbf{x} + w_0 \geq 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\mathbf{w} = (w_1, w_2, \ldots, w_n)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 = (w_1, w_2, \ldots, w_n)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b50476b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b50476b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\sigma(\mathbf{x})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w_0 + \mathbf{w}^{\prime} \mathbf{x}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\sigma(\mathbf{x}) = \begin{cases} 1, &amp; \mbox{se } w_0 + \mathbf{w}^{\prime} \mathbf{x} \geq 0 \\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0, &amp; \mbox{ caso contrário} \end{cases}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b27e9c5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b27e9c5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ab27e9c5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ab27e9c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b50476b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b50476b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w_0 + w_1 x_1 + w_2 x_2 = 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x_2 = - \frac{w_0}{w_2} - \frac{w_1}{w_2} x_1 = \alpha + \beta x_1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-w_0/w_2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-w_1/w_2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7bdc78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7bdc78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ab27e9c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ab27e9c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\mathbf{w}_* = \left[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\begin{array}{c}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w_1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\vdots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w_n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~~~~\mbox{ e } ~~~~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\mathbf{x}_* = \left[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\begin{array}{c}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x_1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\vdots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x_n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\end{array}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\right]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\mathbf{w}_* ^t \mathbf{x}_* = w_0 ~ 1 + w_1 x_1 + \ldots + w_n x_n = \sum_{j=0}^n w_j x_j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b50476b5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b50476b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ab27e9c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ab27e9c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\hat{y} =  \sigma(\mathbf{w}_*^{\prime} \mathbf{x}_*)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y \neq \hat{y}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\mathbf{w}_*^{(new)} = \mathbf{w}_*^{(old)} +  m (y - \hat{y})\mathbf{x}_*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98cfe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98cfe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898cfe4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898cfe4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98cfe4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898cfe4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5"/>
                </a:solidFill>
                <a:hlinkClick r:id="rId2"/>
              </a:rPr>
              <a:t>https://www.youtube.com/watch?time_continue=1&amp;v=vGwemZhPlsA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87bdc785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87bdc785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ab27e9c5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ab27e9c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7bdc785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87bdc785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87bdc785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87bdc785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b50476b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b50476b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b50476b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b50476b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b50476b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b50476b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b50476b5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b50476b5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b50476b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b50476b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87bdc785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87bdc785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b50476b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b50476b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973188ac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973188ac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76c2e0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76c2e0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973188ac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973188ac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b50476b5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b50476b5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50476b5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50476b5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b50476b5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b50476b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50476b5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50476b5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b50476b5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b50476b5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Y_1, Y_2, \ldots, Y_m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Y_i = \begin{cases} 1, &amp; \mbox{com probabilidade }  p_i \\ 0,  &amp; \mbox{com probabilidade }  1-p_i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\end{cases}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b50476b5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b50476b5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 = \sigma(x)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 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b50476b5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b50476b5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\sigma(x) = \frac{1}{1+e^{-(w_0 + w_1 x)}}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set.seed(12)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 &lt;- runif(173, 4,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px &lt;- 1/(1 + exp(-0.35*(x-18)))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 &lt;- rbinom(173, 1, px)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x2 = seq(4, 35, by=0.01)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y1 = 1/(1 + exp(-0.35*(x2-18)))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y2 = 1/(1 + exp(-0.25*(x2-18)))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y3 = 1/(1 + exp(-0.35*(x2-10)))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plot(x, y+rnorm(173, 0, 0.01), xlab="idade", ylab="y")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quartz.save("logisticExamples01.png")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973188ac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973188ac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set.seed(12)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 &lt;- runif(173, 4,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px &lt;- 1/(1 + exp(-0.35*(x-18)))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 &lt;- rbinom(173, 1, px)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x2 = seq(0, 55, by=0.01)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y1 = 1/(1 + exp(-0.35*(x2-18)))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y2 = 1/(1 + exp(-0.15*(x2-18)))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y3 = 1/(1 + exp(-0.35*(x2-1)))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y4 = 1/(1 + exp(-0.05*(x2-18)))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plot(x, y+rnorm(173, 0, 0.01), xlab="idade", ylab="y", xlim=c(0,55))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y1,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y2, col="blue",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y3, col="red",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lines(x2, y4, col="orange", lwd=2)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quartz.save("logisticBadExamples02.png")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973188acb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973188acb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876c2e04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876c2e04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76c2e04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76c2e04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7bdc78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7bdc78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21400" y="4032062"/>
            <a:ext cx="4095650" cy="2799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Renato Assunção - DCC - UFMG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202700"/>
            <a:ext cx="9144000" cy="394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60950" y="358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60950" y="1555713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0" y="4776300"/>
            <a:ext cx="9144000" cy="3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- DCC - UFMG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200" y="5617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200" y="4845550"/>
            <a:ext cx="9144000" cy="2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Renato Assunção - DCC - UFMG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276900" y="853150"/>
            <a:ext cx="8542800" cy="3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1.png"/><Relationship Id="rId4" Type="http://schemas.openxmlformats.org/officeDocument/2006/relationships/image" Target="../media/image6.jpg"/><Relationship Id="rId5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1.png"/><Relationship Id="rId4" Type="http://schemas.openxmlformats.org/officeDocument/2006/relationships/image" Target="../media/image6.jpg"/><Relationship Id="rId5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Relationship Id="rId5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Relationship Id="rId4" Type="http://schemas.openxmlformats.org/officeDocument/2006/relationships/hyperlink" Target="https://archive.ics.uci.edu/ml/datasets/Breast+Cancer+Wisconsin+(Diagnostic)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7.png"/><Relationship Id="rId4" Type="http://schemas.openxmlformats.org/officeDocument/2006/relationships/hyperlink" Target="https://www.kaggle.com/leemun1/predicting-breast-cancer-logistic-regress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8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10" Type="http://schemas.openxmlformats.org/officeDocument/2006/relationships/image" Target="../media/image35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youtube.com/watch?time_continue=1&amp;v=vGwemZhPlsA" TargetMode="External"/><Relationship Id="rId4" Type="http://schemas.openxmlformats.org/officeDocument/2006/relationships/hyperlink" Target="https://www.youtube.com/watch?time_continue=1&amp;v=vGwemZhPlsA" TargetMode="External"/><Relationship Id="rId5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jpg"/><Relationship Id="rId4" Type="http://schemas.openxmlformats.org/officeDocument/2006/relationships/image" Target="../media/image6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2.xml"/><Relationship Id="rId4" Type="http://schemas.openxmlformats.org/officeDocument/2006/relationships/image" Target="../media/image8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jpg"/><Relationship Id="rId4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Learning</a:t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Semana 01 - Aula 01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 de classificação supervisionada</a:t>
            </a:r>
            <a:endParaRPr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classes de objetos: 0 e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Concessão de crédito para clientes de uma instituição financeira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clientes que não pagarão o crédito no prazo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caso contrário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Fragmentos de crânios humanos em escavações arqueológicas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crânio feminino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crânio masculino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Adultos de uma população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pessoas com úlcera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sem úlcera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50" y="1713100"/>
            <a:ext cx="1261475" cy="9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401" y="3029225"/>
            <a:ext cx="1462350" cy="7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392" y="3940850"/>
            <a:ext cx="1162860" cy="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 de classificação supervisionada</a:t>
            </a:r>
            <a:endParaRPr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Mais Exemplos: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espécies de flor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Iris Versicolor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Iris Setosa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Usuários de um site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clicam num anúncio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não clicam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Alunos de uma escola ou curso a distância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evadem sem completar o curso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completam o curso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50" y="1105750"/>
            <a:ext cx="3150576" cy="11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25" y="2621575"/>
            <a:ext cx="980525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100" y="3814441"/>
            <a:ext cx="1392350" cy="9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onde aprendemos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Coletamos amostras estatísticas de instâncias dos objetos das duas populações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Sinônimos: instâncias, itens, exemplos, casos,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indivíduos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observações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Conjunto de exemplos = amostra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exemplo, medimos um conjunto de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variáveis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features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em cada um deles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 base nas medições em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queremos aprender a distinguir os objetos dos dois grupos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Anotamos também o verdadeiro rótulo associado a cada instância: classe 0 ou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rótulo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) é denotado por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Y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X} = (X_1, X_2, \ldots, X_n)&#10;&#10;" id="158" name="Google Shape;158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775" y="2278025"/>
            <a:ext cx="2754750" cy="34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, \mathbf{X}) = (Y, X_1, X_2, \ldots, X_n)&#10;&#10;" id="159" name="Google Shape;159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00" y="4173935"/>
            <a:ext cx="4017150" cy="3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e visualização da tarefa  </a:t>
            </a:r>
            <a:endParaRPr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28837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Novos itens chegam COM as n variáveis X's mas SEM o rótulo 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Objetivo: construir uma regra de classificação para esses novos itens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 base nas n variáveis X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's, obter uma função matemática que prediga a classe do item.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Possuímos          exemplos do grupo 0</a:t>
            </a:r>
            <a:br>
              <a:rPr lang="pt-BR">
                <a:latin typeface="Roboto"/>
                <a:ea typeface="Roboto"/>
                <a:cs typeface="Roboto"/>
                <a:sym typeface="Roboto"/>
              </a:rPr>
            </a:br>
            <a:r>
              <a:rPr lang="pt-BR">
                <a:latin typeface="Roboto"/>
                <a:ea typeface="Roboto"/>
                <a:cs typeface="Roboto"/>
                <a:sym typeface="Roboto"/>
              </a:rPr>
              <a:t>e mais          exemplos do grupo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Estes dados são usados na fase de treinamento (aprendizagem da regra de classificação)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3109200" y="2082713"/>
            <a:ext cx="5487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3827950" y="1946050"/>
            <a:ext cx="1267800" cy="46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chemeClr val="dk1">
                <a:alpha val="3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Classificador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5169925" y="2082700"/>
            <a:ext cx="5487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sigma(\mathbf{X}) = \mathbb{P}(Y=1|\mathbf{X}) &#10;&#10;&#10;&#10;" id="170" name="Google Shape;170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326" y="1972600"/>
            <a:ext cx="2590124" cy="35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0&#10;&#10;&#10;&#10;" id="171" name="Google Shape;171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016" y="3082750"/>
            <a:ext cx="348384" cy="204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1&#10;&#10;&#10;&#10;" id="172" name="Google Shape;172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5651" y="3399991"/>
            <a:ext cx="348374" cy="204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 = (X_1, X_2, \ldots, X_n)&#10;" id="173" name="Google Shape;173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225" y="2002437"/>
            <a:ext cx="2374000" cy="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 e tarefa 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375"/>
            <a:ext cx="8919850" cy="377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para os exemplos anteriores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Imagens-fotos de usuários da internet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imagens com gatos, 0 = imagens sem gato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intensidade (R,G,B) em cada pixel de cada imagem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Imagens de sensoriamento remoto (LANDSAT)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pixel com floresta, 0 = sem floresta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espectro de intensidade de frequência em cada pixel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Pacientes chegando no pronto socorro (PS) com ferimento na cabeça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CTI urgente, 0 = sem urgência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p medições clínicas rápidas feitas no momento de entrada no PS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333" y="2524075"/>
            <a:ext cx="1903792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175" y="1004050"/>
            <a:ext cx="1312150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876" y="3711533"/>
            <a:ext cx="1312150" cy="87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para os exemplos anteriores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Concessão de crédito para clientes de uma instituição financeira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clientes que não pagarão o crédito no prazo, 0 = caso contrário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empréstimo/faturamento, tempo como cliente, saldo mensal, 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Fragmentos de crânios humanos em escavações arqueológicas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crânio feminino, 0 = crânio masculino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circunferência, largura, altura (estimadas)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Adultos de uma população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pessoas com úlcera, 0 = sem úlcera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medidas de grau de ansiedade, de perfeccionismo, de sentimento de culpa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862" y="947750"/>
            <a:ext cx="1261475" cy="9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801" y="2452750"/>
            <a:ext cx="1462350" cy="7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367" y="3871250"/>
            <a:ext cx="1162860" cy="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para os exemplos anteriores</a:t>
            </a:r>
            <a:endParaRPr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espécies de flor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Iris Versicolor, 0 = Iris Setosa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largura e comprimento de pétala e de sépala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Usuários de um site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clicam num anúncio, 0 = não clicam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posição do anúncio na página, seu tamanho, tem imagem?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Alunos de uma escola ou curso a distância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1 = evadem,  0 = completam o curso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notas de entrada, medidas de motivação à entrada, renda familiar,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850" y="897025"/>
            <a:ext cx="3150576" cy="11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500" y="2404688"/>
            <a:ext cx="980525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400" y="3766441"/>
            <a:ext cx="1392350" cy="9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precisamos predizer a classe de um item novo?</a:t>
            </a:r>
            <a:endParaRPr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278550" y="774025"/>
            <a:ext cx="85869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Classe pode ser conhecida apenas no futuro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risco de crédito: no momento em que o crédito é solicitado, não sabemos se o crédito do indivíduo é bom ou ruim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Informação sobre classe não é conhecida com certeza: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crânios arqueológicos danificados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Obter a classe implica em destruir o item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classificar o paciente chegando ao pronto-socorro com lesão na cabeça: UTI ou não-UTI?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Custo de conhecer a classe de cada instância nova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com certeza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seria proibitivo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conhecer a cobertura vegetal numa grande extensão territorial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Várias razões para ter interesse em predizer classe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Várias classes, e não apenas duas classes</a:t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387775" y="823650"/>
            <a:ext cx="84582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Três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classes: três espécies de flor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 → 0 = Iris Versicolor, 1 = Iris Setosa, 2 = Iris Virginica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X = largura e comprimento de pétala e de sépala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Centenas de classes em bancos de imagens, não apenas gatos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Dez classes: reconhecer os dígitos 0, 1, 2, …, 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075" y="664619"/>
            <a:ext cx="3107624" cy="11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50" y="3109600"/>
            <a:ext cx="1586025" cy="1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200" y="2102175"/>
            <a:ext cx="2903100" cy="27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60950" y="358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 (IA)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266850" y="1351875"/>
            <a:ext cx="84993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Começou com um workshop em</a:t>
            </a:r>
            <a:r>
              <a:rPr lang="pt-BR">
                <a:solidFill>
                  <a:srgbClr val="000000"/>
                </a:solidFill>
              </a:rPr>
              <a:t> Dartmouth College em 1956.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Organizado por Allen Newell (CMU), Herbert Simon (CMU), John McCarthy (MIT), Marvin Minsky (MIT) e Arthur Samuel (IBM)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Feitos surpreendentes apareceram logo: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Computadores jogando damas (1954)  (melhor que humanos em 1959),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resolvendo problemas simples de álgebra,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provando teoremas lógicos (Logic Theorist, em 1956)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falando em inglês.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IA cresce; é criada uma grande expectativa de imensos sucessos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 ML para classificação supervisionada</a:t>
            </a:r>
            <a:endParaRPr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Qual a melhor regra de classificação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possível e imaginável? Existe? Sabemos qual é?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Ótima em que sentido?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sentido de minimizar erros de classificação (muito mais detalhes à frente)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Resposta: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Sim, existe regra ótima, imbatível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Ela é 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Regra de Bayes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Sabemos qual é esta regra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Temos até mesmo a fórmula matemática da regra!!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Infelizmente...regra de Bayes é incalculável na prática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ML algoritmos: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diferentes modelos para obter uma boa aproximação para a Regra de Bayes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 ML para classificação supervisionada</a:t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248625" y="734200"/>
            <a:ext cx="8676300" cy="4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Abordagem geral de ML: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colete muitos exemplos do que se deseja classificar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exemplo, obtenha a sua verdadeira classe (label 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exemplo, obtenha longa lista de features (variáveis em X) que potencialmente afetam ou determinam a classe 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Use criatividade, matemática e capacidade de processamento para rodar algoritmo que seja uma boa aproximação da regra ótima (regra de Bayes)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George Box: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Todos os modelos são falsos; alguns são úteis.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175" y="3093274"/>
            <a:ext cx="1486400" cy="15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algoritmos de ML</a:t>
            </a:r>
            <a:endParaRPr/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Todos os algoritmos são tentativas de aproximar-se do ótimo (regra de Bayes)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SVM,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Regressão Logística,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Redes Neurais,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Modelos Gráficos Probabilísticos (redes Bayesianas)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Árvores de Classificação,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Florestas Aleatórias,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Boosting,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Gradient Boosting, etc...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Anos 2010: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sucesso muito grande de Deep Learning: redes neurais com muitas camadas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Muito sucesso em algumas tarefas:  Classificação de imagens e NLP (e outras chegando)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Timeline de ML</a:t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366375"/>
            <a:ext cx="8839199" cy="2680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Timeline de ML, com popularidade dos algoritmos</a:t>
            </a:r>
            <a:endParaRPr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99" y="724175"/>
            <a:ext cx="6450026" cy="39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- Deep Learning: Por que o sucesso? </a:t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razões: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Primeira: Na maioria (todos exceto RN-DL) dos algoritmos de ML, existe a necessidade de se especificar ou pré-construir as features, as variáveis no vetor 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Muito do desempenho do algoritmo depende de sermos capazes de especificar bons preditores para predizer a classe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Isto é difícil em muitos problemas, um pesadelo em vários casos.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Exemplo: câncer …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UCI Machine Learning dataset repository  </a:t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100" y="600475"/>
            <a:ext cx="4354899" cy="38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2140800" y="4502775"/>
            <a:ext cx="5264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4"/>
              </a:rPr>
              <a:t>https://archive.ics.uci.edu/ml/datasets/Breast+Cancer+Wisconsin+(Diagnostic)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UCI: Breast Cancer Wisconsin (Diagnostic) Data Set </a:t>
            </a:r>
            <a:endParaRPr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373800" y="568051"/>
            <a:ext cx="83964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569 exemplos-pacientes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classe 1 = câncer de mama presente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ou classe 0 = sem câncer de mama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imagem, o núcleo de algumas células foram observados.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Foram medidas 10 variáveis em cada núcleo: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a) radius (mean of distances from center to points on the perimeter)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b) texture (standard deviation of gray-scale values)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c) perimeter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d) area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e) smoothness (local variation in radius lengths)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f) compactness (perimeter^2 / area - 1.0)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g) concavity (severity of concave portions of the contour)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h) concave points (number of concave portions of the contour)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i) symmetry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j) fractal dimension ("coastline approximation" - 1)</a:t>
            </a:r>
            <a:endParaRPr sz="11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398625" y="834425"/>
            <a:ext cx="8396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10 variáveis em cada núcleo/célula.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célula, alguns núcleos.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final,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30 features em cada imagem = 10 variáveis * 3 resumos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uma das variáveis é a raio do núcleo (aprox esférico)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vários núcleos em cada imagem → vários raios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Deriva-se então 3 features: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raio médio dos núcleos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DP dos núcleos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médias dos 3 "piores" (maiores) raios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final, 30 features em cada imagem.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scatterplots com as 10 features de médias por imagem </a:t>
            </a:r>
            <a:endParaRPr/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75" y="568050"/>
            <a:ext cx="4303102" cy="42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5810900" y="1416700"/>
            <a:ext cx="27801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Veja como raio, área, e perímetro são "redundantes" como fonte de informação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features altamente correlacionadas entre si: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g) concavity </a:t>
            </a:r>
            <a:endParaRPr sz="1000">
              <a:solidFill>
                <a:srgbClr val="12365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 sz="1000">
                <a:solidFill>
                  <a:srgbClr val="123654"/>
                </a:solidFill>
              </a:rPr>
              <a:t>h) number of concave portions points </a:t>
            </a:r>
            <a:endParaRPr sz="1000">
              <a:solidFill>
                <a:srgbClr val="12365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Precisa das duas?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5397200" y="4072825"/>
            <a:ext cx="3607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https://www.kaggle.com/leemun1/predicting-breast-cancer-logistic-regression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nascimento de AI 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50" y="911800"/>
            <a:ext cx="6731099" cy="34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de features</a:t>
            </a:r>
            <a:endParaRPr/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305950" y="740175"/>
            <a:ext cx="8442900" cy="4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Quais as features devem ser colocadas no modelo de classificação?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Área? Raio? Perímetro? Todas as 3? Outra coisa?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Esta especificação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prévia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não é necessária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com RN-DL.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RN-DL constrói features automaticamente a partir de uma coleção inicial de potenciais preditores.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- Deep Learning: Por que o sucesso? </a:t>
            </a:r>
            <a:endParaRPr/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Segunda razão para o sucesso de DL: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usamos um modelo saturado de parâmetros.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Mais dados, mais features, mais parâmetros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 número de parâmetros aumenta com o crescimento do número de exemplos.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Diferente de outros modelos de ML, existe um controle interno-automático de overfitting.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 mágica acontece.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○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Slide de Andrew Ng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viemos parar aqui?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2" name="Google Shape;322;p44"/>
          <p:cNvSpPr txBox="1"/>
          <p:nvPr/>
        </p:nvSpPr>
        <p:spPr>
          <a:xfrm>
            <a:off x="34475" y="568050"/>
            <a:ext cx="3267000" cy="4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Primeira rede neural: perceptron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Frank Rosenblatt (1928-1971, falece aos 43 anos)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Laboratório Aeronáutico - Cornell University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Perceptron: um dispositivo eletrônico construído de acordo com princípios biológicos e com capacidade de aprender (discriminar entre duas classes de objetos).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Inicialmente simulado em um computador IBM 704 em 1957.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25" y="1317175"/>
            <a:ext cx="2095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75" y="1661500"/>
            <a:ext cx="3414776" cy="18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5699463" y="3667150"/>
            <a:ext cx="3267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Mark I perceptron, atualmente no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Smithsonian Museum, Washington DC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3662850" y="4202950"/>
            <a:ext cx="1818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Frank Rosenblatt,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aos 21 anos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Frank Rosenblatt e Mark I Perceptron</a:t>
            </a:r>
            <a:endParaRPr/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50" y="1106188"/>
            <a:ext cx="3819825" cy="32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575" y="820300"/>
            <a:ext cx="2449750" cy="368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Abordagem geral </a:t>
            </a:r>
            <a:endParaRPr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319125" y="748525"/>
            <a:ext cx="8564400" cy="4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Comece com um problema simples, bem simples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Resolva o problema simples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a solução do problema simples pode ser generalizada para problemas mais complicados?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Problema mais complicado = problema mais realista, mais próximo da realidade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Problema simples: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Classificar objetos em DUAS classes: 0 ou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 linearmente separável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Existe pelo menos uma linha reta que separa os dados das duas classes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25" y="3364125"/>
            <a:ext cx="1443450" cy="13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231" y="3403239"/>
            <a:ext cx="1353795" cy="136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535" y="3364125"/>
            <a:ext cx="2035966" cy="13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1049925" y="4000725"/>
            <a:ext cx="41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SIM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3413175" y="400072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NÃO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5736425" y="38890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NÃO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Linearmente separável</a:t>
            </a:r>
            <a:endParaRPr/>
          </a:p>
        </p:txBody>
      </p:sp>
      <p:sp>
        <p:nvSpPr>
          <p:cNvPr id="353" name="Google Shape;353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6" y="892050"/>
            <a:ext cx="2632725" cy="2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024" y="720450"/>
            <a:ext cx="2478576" cy="236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700" y="1103900"/>
            <a:ext cx="3484537" cy="17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1028825" y="3277375"/>
            <a:ext cx="4626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NÃO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4216500" y="3317125"/>
            <a:ext cx="496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NÃO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6977750" y="3237625"/>
            <a:ext cx="1850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SIM 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Roboto"/>
                <a:ea typeface="Roboto"/>
                <a:cs typeface="Roboto"/>
                <a:sym typeface="Roboto"/>
              </a:rPr>
              <a:t>com 3 atributos ou features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Perceptron, em 1958</a:t>
            </a:r>
            <a:endParaRPr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327100" y="618650"/>
            <a:ext cx="8423700" cy="4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Dados de entrada: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Features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Processamento no "neurônio"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Output: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ou 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é feito o processamento?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Modelo generativo da saída: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combine as features linearmente: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escore s é uma soma ponderada dos inputs-features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Cada feature tem um peso        que multiplica o valor do input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um input x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não for influente, se puder ser ignorado para classificar, ele tem peso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=0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for muito influente, seu peso será muito positivo ou muito negativo.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00" y="705698"/>
            <a:ext cx="4436450" cy="2346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 = (x_1, \ldots, x_n)&#10;&#10;&#10;&#10;&#10;&#10;&#10;" id="368" name="Google Shape;368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475" y="960875"/>
            <a:ext cx="2119676" cy="36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 = w_n x_n +  \ldots + w_2 x_2 + w_1 x_1  &#10;&#10;&#10;&#10;&#10;&#10;&#10;" id="369" name="Google Shape;369;p4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900" y="3300725"/>
            <a:ext cx="3995200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j&#10;&#10;&#10;&#10;&#10;&#10;&#10;&#10;" id="370" name="Google Shape;370;p4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1761" y="3871575"/>
            <a:ext cx="293490" cy="2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Perceptron, em 1958</a:t>
            </a:r>
            <a:endParaRPr/>
          </a:p>
        </p:txBody>
      </p:sp>
      <p:sp>
        <p:nvSpPr>
          <p:cNvPr id="376" name="Google Shape;376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7" name="Google Shape;377;p49"/>
          <p:cNvSpPr txBox="1"/>
          <p:nvPr/>
        </p:nvSpPr>
        <p:spPr>
          <a:xfrm>
            <a:off x="135725" y="658525"/>
            <a:ext cx="8423700" cy="4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o escore é convertido na saída?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Aplique um limiar       ao escore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para classificar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               então  classifique na categoria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caso contrário, ponha na classe 0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encontrar os pesos                                               </a:t>
            </a:r>
            <a:br>
              <a:rPr lang="pt-BR">
                <a:latin typeface="Roboto"/>
                <a:ea typeface="Roboto"/>
                <a:cs typeface="Roboto"/>
                <a:sym typeface="Roboto"/>
              </a:rPr>
            </a:br>
            <a:r>
              <a:rPr lang="pt-BR">
                <a:latin typeface="Roboto"/>
                <a:ea typeface="Roboto"/>
                <a:cs typeface="Roboto"/>
                <a:sym typeface="Roboto"/>
              </a:rPr>
              <a:t>e  o limiar     ?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Pelo algoritmo do perceptron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50" y="2054437"/>
            <a:ext cx="3995201" cy="211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 = w_n x_n +  \ldots + w_2 x_2 + w_1 x_1  &#10;&#10;&#10;&#10;&#10;&#10;&#10;" id="379" name="Google Shape;379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650" y="1067875"/>
            <a:ext cx="3995200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 \geq \ell  &#10;&#10;&#10;&#10;&#10;&#10;&#10;&#10;" id="380" name="Google Shape;380;p4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125" y="1723025"/>
            <a:ext cx="520000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ll  &#10;&#10;&#10;&#10;&#10;&#10;&#10;&#10;" id="381" name="Google Shape;381;p4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093" y="1327015"/>
            <a:ext cx="140806" cy="30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 = (w_1,  \ldots, w_n)&#10;&#10;&#10;&#10;&#10;&#10;&#10;&#10;" id="382" name="Google Shape;382;p4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7817" y="2998725"/>
            <a:ext cx="1916882" cy="30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ll  &#10;&#10;&#10;&#10;&#10;&#10;&#10;&#10;" id="383" name="Google Shape;383;p4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993" y="3245928"/>
            <a:ext cx="140806" cy="3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algoritmo, alguma manipulação...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271225" y="676725"/>
            <a:ext cx="86535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Temos o escore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 classificamos o item na classe 1 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Isto significa que classificamos na classe 1 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onde                                                                é um vetor-COLUNA e          é o vetor-COLUNA transposto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Para nós, um vetor será sempre um vetor-COLUNA nas operações matriciais,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MESMO QUE ESCREVAMOS COMO UMA LINHA NO TEXTO, como fizemos com o vetor w acima     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 = w_n x_n +  \ldots + w_2 x_2 + w_1 x_1  &#10;&#10;&#10;&#10;&#10;&#10;&#10;" id="391" name="Google Shape;391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825" y="1067875"/>
            <a:ext cx="3995200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 \geq \ell  &#10;&#10;&#10;&#10;&#10;&#10;&#10;&#10;" id="392" name="Google Shape;392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800" y="1388100"/>
            <a:ext cx="520000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n x_n +  \ldots + w_2 x_2 + w_1 x_1  \geq \ell \\&#10;&#10;w_n x_n +  \ldots + w_2 x_2 + w_1 x_1  - \ell \geq 0 \\&#10;&#10;w_n x_n +  \ldots + w_2 x_2 + w_1 x_1  + w_0 \geq 0 \\&#10;&#10;\mathbf{w}^{\prime} \mathbf{x} + w_0 \geq 0 &#10;&#10;&#10;&#10;&#10;&#10;&#10;&#10;&#10;&#10;" id="393" name="Google Shape;393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525" y="2177000"/>
            <a:ext cx="408032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 = (w_1, w_2, \ldots, w_n) &#10;&#10;&#10;&#10;&#10;&#10;&#10;&#10;" id="394" name="Google Shape;394;p5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3825" y="3588134"/>
            <a:ext cx="2642276" cy="34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\prime}&#10;&#10;&#10;&#10;&#10;&#10;&#10;&#10;" id="395" name="Google Shape;395;p5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694" y="3641928"/>
            <a:ext cx="279782" cy="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/>
          <p:nvPr/>
        </p:nvSpPr>
        <p:spPr>
          <a:xfrm>
            <a:off x="798575" y="3996700"/>
            <a:ext cx="7167600" cy="594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Interpretação geométrica</a:t>
            </a:r>
            <a:endParaRPr/>
          </a:p>
        </p:txBody>
      </p:sp>
      <p:sp>
        <p:nvSpPr>
          <p:cNvPr id="402" name="Google Shape;402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3" name="Google Shape;403;p51"/>
          <p:cNvSpPr txBox="1"/>
          <p:nvPr/>
        </p:nvSpPr>
        <p:spPr>
          <a:xfrm>
            <a:off x="233850" y="714325"/>
            <a:ext cx="8745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Resumo: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classificamos na classe 1 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caso contrário, classificamos na classe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Vamos criar mais uma notação: a função de ativação, que fornece a saída (0 ou 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Defina a função               da seguinte forma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w}^{\prime} \mathbf{x} + w_0 \geq 0 &#10;&#10;&#10;&#10;&#10;&#10;&#10;&#10;&#10;" id="404" name="Google Shape;404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888" y="1024550"/>
            <a:ext cx="1802224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mathbf{x}) = \begin{cases} 1, &amp; \mbox{se } w_0 + \mathbf{w}^{\prime} \mathbf{x} \geq 0 \\&#10;0, &amp; \mbox{ caso contrário} \end{cases}&#10;" id="405" name="Google Shape;405;p5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650" y="3002675"/>
            <a:ext cx="323566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mathbf{x}) &#10;" id="406" name="Google Shape;406;p5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349" y="2430600"/>
            <a:ext cx="459950" cy="2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pioneiros de Dartmouth 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88" y="812350"/>
            <a:ext cx="6069425" cy="3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com duas features </a:t>
            </a:r>
            <a:endParaRPr/>
          </a:p>
        </p:txBody>
      </p:sp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3" name="Google Shape;413;p52"/>
          <p:cNvSpPr txBox="1"/>
          <p:nvPr/>
        </p:nvSpPr>
        <p:spPr>
          <a:xfrm>
            <a:off x="185475" y="630550"/>
            <a:ext cx="4467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Desenhar no quadro e explicar com o próximo slide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6" y="1390634"/>
            <a:ext cx="8276150" cy="295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Geometria da regra de decisão com duas features</a:t>
            </a:r>
            <a:endParaRPr/>
          </a:p>
        </p:txBody>
      </p:sp>
      <p:sp>
        <p:nvSpPr>
          <p:cNvPr id="420" name="Google Shape;420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1" name="Google Shape;421;p53"/>
          <p:cNvSpPr txBox="1"/>
          <p:nvPr/>
        </p:nvSpPr>
        <p:spPr>
          <a:xfrm>
            <a:off x="324500" y="786500"/>
            <a:ext cx="8526000" cy="3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Reta no plano                   é equivalente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certa escolha dos pesos (ver exercícios teóricos)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Por exemplo, se                     então podemos isolar x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escrever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Isto é, uma reta com intercepto                      e inclinação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Mostra-se que o vetor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normal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(ortogonal) a esta reta é o vetor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Além disso,                        aponta na direção em que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 numérico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(x_1, x_2)" id="422" name="Google Shape;422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21" y="835225"/>
            <a:ext cx="791750" cy="29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 + w_1 x_1 + w_2 x_2 = 0" id="423" name="Google Shape;423;p5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375" y="1194775"/>
            <a:ext cx="3358600" cy="34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w_2 \neq 0 " id="424" name="Google Shape;424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719" y="1999572"/>
            <a:ext cx="791750" cy="28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2 = - \frac{w_0}{w_2} - \frac{w_1}{w_2} x_1 = \alpha + \beta x_1&#10;" id="425" name="Google Shape;425;p5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015" y="2390225"/>
            <a:ext cx="4597486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w_0/w_2 &#10;" id="426" name="Google Shape;426;p5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161" y="3246750"/>
            <a:ext cx="875114" cy="29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w_1/w_2&#10;&#10;" id="427" name="Google Shape;427;p5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8549" y="3246756"/>
            <a:ext cx="791750" cy="263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_1, w_2)&#10;&#10;" id="428" name="Google Shape;428;p53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7825" y="3595047"/>
            <a:ext cx="875124" cy="295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_1, w_2)&#10;&#10;" id="429" name="Google Shape;429;p53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750" y="3890397"/>
            <a:ext cx="875124" cy="295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\prime} \mathbf{x} + w_0 \geq 0 &#10;&#10;&#10;&#10;&#10;&#10;&#10;&#10;&#10;" id="430" name="Google Shape;430;p53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9588" y="3874750"/>
            <a:ext cx="1802224" cy="3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geral</a:t>
            </a:r>
            <a:endParaRPr/>
          </a:p>
        </p:txBody>
      </p:sp>
      <p:sp>
        <p:nvSpPr>
          <p:cNvPr id="436" name="Google Shape;436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233850" y="714325"/>
            <a:ext cx="8745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Generalizando para n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classificamos na classe 1 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conjunto de pontos  x  tais que                                       forma um hiper-plano (um plano que passa fora da origem se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é diferente de zero) no espaço das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vetor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w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é normal ao hiperplano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é chamado de termo de vício ou viés (bias, pronúncia: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BAI' AS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vetor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w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é chamado de vetor de coeficientes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w}^{\prime} \mathbf{x} + w_0 \geq 0 &#10;&#10;&#10;&#10;&#10;&#10;&#10;&#10;&#10;" id="438" name="Google Shape;438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888" y="974325"/>
            <a:ext cx="1802224" cy="32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^{\prime} \mathbf{x} + w_0 = 0  &#10;&#10;&#10;&#10;&#10;&#10;&#10;&#10;&#10;" id="439" name="Google Shape;439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400" y="1752475"/>
            <a:ext cx="1589000" cy="2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713" y="2340413"/>
            <a:ext cx="21621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Expandindo a notação</a:t>
            </a:r>
            <a:endParaRPr/>
          </a:p>
        </p:txBody>
      </p:sp>
      <p:sp>
        <p:nvSpPr>
          <p:cNvPr id="446" name="Google Shape;446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231825" y="609425"/>
            <a:ext cx="8466300" cy="4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É útil incorporar o termo de bias 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no vetor de coeficientes.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Escrevemos: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Note que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Note que criamos uma "feature"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Esta expressão vai aparecer inúmeras vezes.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Devemos memorizá-la. Vemos que uma soma das features  x's ponderadas pelos pesos w's é o mesmo que multiplicar um vetor deitado (transposto) pelo outro em pé (vetor-coluna)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w}_* = \left[&#10;\begin{array}{c}&#10;w_0 \\&#10;w_1 \\&#10;\vdots \\&#10;w_n&#10;\end{array}&#10;\right] &#10;~~~~\mbox{ e } ~~~~&#10;\mathbf{x}_* = \left[&#10;\begin{array}{c}&#10;1 \\&#10;x_1 \\&#10;\vdots \\&#10;x_n&#10;\end{array}&#10;\right] &#10;&#10;&#10;" id="448" name="Google Shape;448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75" y="1130600"/>
            <a:ext cx="294492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_* ^t \mathbf{x}_* = w_0 ~ 1 + w_1 x_1 + \ldots + w_n x_n = \sum_{j=0}^n w_j x_j " id="449" name="Google Shape;449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>
            <a:off x="1047500" y="2716052"/>
            <a:ext cx="6583050" cy="509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0=1&#10;" id="450" name="Google Shape;450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797" y="3540925"/>
            <a:ext cx="893834" cy="3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encontrar os pesos? </a:t>
            </a:r>
            <a:endParaRPr/>
          </a:p>
        </p:txBody>
      </p:sp>
      <p:sp>
        <p:nvSpPr>
          <p:cNvPr id="456" name="Google Shape;456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7" name="Google Shape;457;p56"/>
          <p:cNvSpPr txBox="1"/>
          <p:nvPr/>
        </p:nvSpPr>
        <p:spPr>
          <a:xfrm>
            <a:off x="316625" y="789775"/>
            <a:ext cx="7822500" cy="4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Procuramos um bom conjunto de pesos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 bom conjunto de pesos seria aquele que classificasse corretamente **todos** os exemplos (se isto for possível, como é, no caso linearmente separável).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Assim, se os exemplos forem classificados corretamente, não mexemos nos pesos.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algum deles estiver incorreto, mexemos nos pesos para ajustá-los melhor.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fazer isto?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Podemos tentar fazer sequencialmente, passando pelos exemplos, um de cada vez.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Começamos com pesos arbitrários e vamos ajustando ao passar por cada exemplo: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o exemplo está bem classificado, não mexa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estiver classificado errado, ajuste um pouco.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Repita até que todos os exemplos estejam classficados corretamente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_0, w_1, \ldots, w_n&#10;&#10;&#10;" id="458" name="Google Shape;458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600" y="789775"/>
            <a:ext cx="2567076" cy="3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do perceptron </a:t>
            </a:r>
            <a:endParaRPr/>
          </a:p>
        </p:txBody>
      </p:sp>
      <p:sp>
        <p:nvSpPr>
          <p:cNvPr id="464" name="Google Shape;464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789600" y="916000"/>
            <a:ext cx="79374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</a:t>
            </a:r>
            <a:r>
              <a:rPr lang="pt-BR"/>
              <a:t>nicialize os pesos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Escolha uma taxa de aprendizagem m em (0, 1] (intervalo inclui 1)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Até que a condição de parada seja satisfeita (por exemplo, os pesos não mudam muito):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cada exemplo </a:t>
            </a:r>
            <a:r>
              <a:rPr lang="pt-BR"/>
              <a:t>(y, </a:t>
            </a:r>
            <a:r>
              <a:rPr b="1" lang="pt-BR"/>
              <a:t>x</a:t>
            </a:r>
            <a:r>
              <a:rPr lang="pt-BR"/>
              <a:t>) </a:t>
            </a:r>
            <a:r>
              <a:rPr lang="pt-BR"/>
              <a:t>do conjunto de treinamento: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calcule a predição 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             , não faça nada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             , atualize os pesos:</a:t>
            </a:r>
            <a:endParaRPr/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Note que TODO o vetor de pesos                                            é atualizado </a:t>
            </a:r>
            <a:endParaRPr/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		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_0, w_1, \ldots, w_n&#10;&#10;&#10;" id="466" name="Google Shape;466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9" y="995150"/>
            <a:ext cx="2050772" cy="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 =  \sigma(\mathbf{w}_*^{\prime} \mathbf{x}_*) &#10;&#10;&#10;" id="467" name="Google Shape;467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814" y="2246000"/>
            <a:ext cx="1287680" cy="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\hat{y} &#10;" id="468" name="Google Shape;468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516" y="2587775"/>
            <a:ext cx="611828" cy="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\neq \hat{y} &#10;" id="469" name="Google Shape;469;p5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525" y="2864625"/>
            <a:ext cx="611824" cy="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0, w_1, \ldots, w_n&#10;&#10;&#10;" id="470" name="Google Shape;470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129" y="3928425"/>
            <a:ext cx="2050772" cy="27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_*^{(new)} = \mathbf{w}_*^{(old)} +  m (y - \hat{y})\mathbf{x}_*&#10;" id="471" name="Google Shape;471;p5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1192" y="3269812"/>
            <a:ext cx="4465584" cy="53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Atualizando os coeficientes</a:t>
            </a:r>
            <a:endParaRPr/>
          </a:p>
        </p:txBody>
      </p:sp>
      <p:sp>
        <p:nvSpPr>
          <p:cNvPr id="477" name="Google Shape;477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3795850" y="997650"/>
            <a:ext cx="52764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Decision boundary atual = </a:t>
            </a: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linha tracejada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vermelha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Vetor de coeficientes atual = </a:t>
            </a:r>
            <a:r>
              <a:rPr b="1"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vetor W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(vermelho)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W é normal à fronteira de decisão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loop, chegou a vez de usar o ponto 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Ele está incorretamente classificado e vai alterar o vetor w.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tem y =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W é movido uma pequena quantidade na direção de 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passando a ser vetor </a:t>
            </a:r>
            <a:r>
              <a:rPr b="1"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(azul)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Novo decision boundary = </a:t>
            </a:r>
            <a:r>
              <a:rPr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linha tracejada azul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458800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/>
        </p:nvSpPr>
        <p:spPr>
          <a:xfrm>
            <a:off x="3120100" y="1659175"/>
            <a:ext cx="870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y= 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y=0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Atualizando os coeficientes</a:t>
            </a:r>
            <a:endParaRPr/>
          </a:p>
        </p:txBody>
      </p:sp>
      <p:sp>
        <p:nvSpPr>
          <p:cNvPr id="486" name="Google Shape;486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7" name="Google Shape;487;p59"/>
          <p:cNvSpPr txBox="1"/>
          <p:nvPr/>
        </p:nvSpPr>
        <p:spPr>
          <a:xfrm>
            <a:off x="3795850" y="997650"/>
            <a:ext cx="52764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Decision boundary atual = </a:t>
            </a: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linha tracejada vermelha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Vetor de coeficientes atual = </a:t>
            </a:r>
            <a:r>
              <a:rPr b="1"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vetor W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(vermelho)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W é normal à fronteira de decisão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loop, chegou a vez de usar o ponto 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Ele está incorretamente classificado e vai alterar o vetor w.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tem y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W é movido uma pequena quantidade na direção OPOSTA a P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passando a ser vetor </a:t>
            </a:r>
            <a:r>
              <a:rPr b="1"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(azul)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Novo decision boundary = l</a:t>
            </a:r>
            <a:r>
              <a:rPr lang="pt-B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inha tracejada azul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0" y="1436263"/>
            <a:ext cx="3491050" cy="227096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9"/>
          <p:cNvSpPr txBox="1"/>
          <p:nvPr/>
        </p:nvSpPr>
        <p:spPr>
          <a:xfrm>
            <a:off x="2925250" y="1681800"/>
            <a:ext cx="870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y= 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y=0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 do perceptron em ação</a:t>
            </a:r>
            <a:endParaRPr/>
          </a:p>
        </p:txBody>
      </p:sp>
      <p:sp>
        <p:nvSpPr>
          <p:cNvPr id="495" name="Google Shape;495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6" name="Google Shape;496;p60"/>
          <p:cNvSpPr txBox="1"/>
          <p:nvPr/>
        </p:nvSpPr>
        <p:spPr>
          <a:xfrm>
            <a:off x="2275350" y="741425"/>
            <a:ext cx="4593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https://www.youtube.com/watch?time_continue=1&amp;v=vGwemZhPlsA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6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650" y="1229375"/>
            <a:ext cx="4228800" cy="3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Convergência</a:t>
            </a:r>
            <a:endParaRPr/>
          </a:p>
        </p:txBody>
      </p:sp>
      <p:sp>
        <p:nvSpPr>
          <p:cNvPr id="503" name="Google Shape;503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4" name="Google Shape;504;p61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Garantia teórica: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/>
              <a:t>Se o conjunto de dados for linearmente separável, o algoritmo do perceptron sempre encontrará uma função que separa os dados.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Isto é, o algoritmo converge para pesos que classificam todos os exemplos corretamente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 não for linearmente separável, o perceptron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nunca chegará ao estado com todos os vetores de entrada classificados corretamente.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Ou seja, se os exemplos positivos não puderem ser separados dos exemplos negativos por um hiperplano, nenhuma solução será gradualmente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"aproximada"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o invés disso, o aprendizado falhará completamente (o algoritmo não converge).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Prova: Duda, Hart e Stork, Pattern Classification, 2nd Edition, page 229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 a separabilidade linear não puder ser garantida, precisamos de uma alternativa (mais a frente)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Pioneiros vivos de Dartmouth em 2006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150" y="669100"/>
            <a:ext cx="5318650" cy="39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7304700" y="733225"/>
            <a:ext cx="14043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Cinco dos participantes do  Dartmouth Summer Research Project on Artificial Intelligence  em 1956.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Da esquerda: Trenchard More, John McCarthy, Marvin Minsky,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Oliver Selfridge 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Ray Solomonoff.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(Foto de Joseph Mehling '69)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Muitas soluções são possíveis</a:t>
            </a:r>
            <a:endParaRPr/>
          </a:p>
        </p:txBody>
      </p:sp>
      <p:sp>
        <p:nvSpPr>
          <p:cNvPr id="510" name="Google Shape;510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1" name="Google Shape;511;p62"/>
          <p:cNvSpPr txBox="1"/>
          <p:nvPr/>
        </p:nvSpPr>
        <p:spPr>
          <a:xfrm>
            <a:off x="98250" y="714325"/>
            <a:ext cx="45705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É g</a:t>
            </a:r>
            <a:r>
              <a:rPr lang="pt-BR"/>
              <a:t>arantido que o algoritmo do perceptron converge para ALGUMA solução no caso de um conjunto de treinamento linearmente separável.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Mas podem existir infinitas soluções (veja desenho)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Perceptron escolhe uma delas em função da condição inicial e da sequência que percorre os exemplos.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As possíveis soluções são de qualidade variável.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O perceptron de estabilidade ótima é o SVM (Krauth e Mezard, 1987)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0" y="1100213"/>
            <a:ext cx="4279376" cy="320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se almejava</a:t>
            </a:r>
            <a:endParaRPr/>
          </a:p>
        </p:txBody>
      </p:sp>
      <p:sp>
        <p:nvSpPr>
          <p:cNvPr id="518" name="Google Shape;518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9" name="Google Shape;519;p63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Colete muitos exemplos e TODAS as features que potencialmente podem afetar a classificação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Talvez várias dessas features sejam inúteis no final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Sem problema: seu peso deve ficar igual a zero no perceptron.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FIGURA com x</a:t>
            </a:r>
            <a:r>
              <a:rPr baseline="-25000"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sendo inútil (caso bi-dimensional e caso tri-dimensional)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se almejava - 2</a:t>
            </a:r>
            <a:endParaRPr/>
          </a:p>
        </p:txBody>
      </p:sp>
      <p:sp>
        <p:nvSpPr>
          <p:cNvPr id="525" name="Google Shape;525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6" name="Google Shape;526;p64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 poucas features, é possível que não tenhamos separabilidade linear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Mas, talvez 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 uma coleção GRANDE de features talvez seja possível obter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separabilidade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linear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Boa notícia: se isto for verdade (se for possível obter </a:t>
            </a: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l.s.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), o perceptron acha a regra de classificação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Não tem de pensar, a máquina descobre como separar o joio do trigo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Grande excitação em alguns círculos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Mas...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Ducha de água fria</a:t>
            </a:r>
            <a:endParaRPr/>
          </a:p>
        </p:txBody>
      </p:sp>
      <p:sp>
        <p:nvSpPr>
          <p:cNvPr id="532" name="Google Shape;532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3" name="Google Shape;533;p65"/>
          <p:cNvSpPr txBox="1"/>
          <p:nvPr/>
        </p:nvSpPr>
        <p:spPr>
          <a:xfrm>
            <a:off x="248625" y="714325"/>
            <a:ext cx="4533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1969 aparece o livro Perceptrons de Marvin Minsky e Seymour Pappert (MIT)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Marvin Minsky é um dos pioneiros em Dartmouth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Eles mostram que um perceptron não seria capaz de classificar dados XOR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13" y="2590000"/>
            <a:ext cx="4057275" cy="18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872" y="816197"/>
            <a:ext cx="2423275" cy="36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XOR matador</a:t>
            </a:r>
            <a:endParaRPr/>
          </a:p>
        </p:txBody>
      </p:sp>
      <p:sp>
        <p:nvSpPr>
          <p:cNvPr id="541" name="Google Shape;541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9663"/>
            <a:ext cx="4352225" cy="32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6"/>
          <p:cNvSpPr txBox="1"/>
          <p:nvPr/>
        </p:nvSpPr>
        <p:spPr>
          <a:xfrm>
            <a:off x="248850" y="812400"/>
            <a:ext cx="42390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Situação muito simples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dois grupos perfeitamente separáveis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Mas não LINEARMENTE separáveis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XOR matador</a:t>
            </a:r>
            <a:endParaRPr/>
          </a:p>
        </p:txBody>
      </p:sp>
      <p:sp>
        <p:nvSpPr>
          <p:cNvPr id="549" name="Google Shape;549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0" name="Google Shape;550;p67"/>
          <p:cNvSpPr txBox="1"/>
          <p:nvPr/>
        </p:nvSpPr>
        <p:spPr>
          <a:xfrm>
            <a:off x="248850" y="812400"/>
            <a:ext cx="42390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Não interessa quantos exemplos você colete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perceptron nunca será capaz de aprender a separar os dois grupos com bases nas features x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x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Parece incrível que isto tenha estancado o desenvolvimento.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250" y="1033613"/>
            <a:ext cx="4351350" cy="337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QUASE linearmente separável</a:t>
            </a:r>
            <a:endParaRPr/>
          </a:p>
        </p:txBody>
      </p:sp>
      <p:sp>
        <p:nvSpPr>
          <p:cNvPr id="557" name="Google Shape;557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8" name="Google Shape;558;p68"/>
          <p:cNvSpPr txBox="1"/>
          <p:nvPr/>
        </p:nvSpPr>
        <p:spPr>
          <a:xfrm>
            <a:off x="248625" y="714325"/>
            <a:ext cx="41151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que queremos dizer com caso QUASE linearmente separável?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É uma situação em que uma combinação linear das features classifica bem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uma porção substancial dos casos mas não TODOS eles. 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00" y="1174149"/>
            <a:ext cx="4330550" cy="31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Quo vadis?</a:t>
            </a:r>
            <a:endParaRPr/>
          </a:p>
        </p:txBody>
      </p:sp>
      <p:sp>
        <p:nvSpPr>
          <p:cNvPr id="565" name="Google Shape;565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6" name="Google Shape;566;p69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Dois problemas para resolver: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caso QUASE linearmente separável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caso XOR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problema de situações QUASE linearmente separáveis foi resolvido com a regressão logística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problema do XOR foi resolvido com várias camadas de perceptron junto com regressão logística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Vamos ver cada um desses problemas e sua solução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Logística - motivação </a:t>
            </a:r>
            <a:endParaRPr/>
          </a:p>
        </p:txBody>
      </p:sp>
      <p:sp>
        <p:nvSpPr>
          <p:cNvPr id="572" name="Google Shape;572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3" name="Google Shape;573;p70"/>
          <p:cNvSpPr txBox="1"/>
          <p:nvPr/>
        </p:nvSpPr>
        <p:spPr>
          <a:xfrm>
            <a:off x="202050" y="758700"/>
            <a:ext cx="86190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Detecção precoce de problemas e o Teste de Triagem de Desenvolvimento de Denver.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Aplicado em crianças entre o nascimento e os seis anos de idade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confirmação de suspeitas na avaliação subjetiva do desenvolvimento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monitorar crianças com risco de apresentar alterações.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teste é composto por 125 itens (ou tarefas), subdivididos em quatro domínios de funções: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pessoal-social,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motor-adaptativo,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linguagem,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 motor grosseiro.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itens-tarefas</a:t>
            </a:r>
            <a:endParaRPr/>
          </a:p>
        </p:txBody>
      </p:sp>
      <p:sp>
        <p:nvSpPr>
          <p:cNvPr id="579" name="Google Shape;579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0" name="Google Shape;580;p71"/>
          <p:cNvSpPr txBox="1"/>
          <p:nvPr/>
        </p:nvSpPr>
        <p:spPr>
          <a:xfrm>
            <a:off x="806350" y="807150"/>
            <a:ext cx="69786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coordenação do olho e da mão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manipulação de pequenos objetos,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produção de som,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capacidade de reconhecer, entender e usar a linguagem,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controle do corpo para sentar, caminhar, pular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 gestos simples, como balançar a cabeça "não" ou acenar "tchau-tchau"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Diz "mamã" e "papá" e exclamações como "uh-oh!"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Explora as coisas de maneiras diferentes, como agitar, bater, jogar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Aponta para mostrar aos outros algo interessante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ETC..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IA cresce 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263250" y="671725"/>
            <a:ext cx="84966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Em 1960, IA viveu um boom, com muito financiamento e muito hype.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Herbert Simon: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"as máquinas serão capazes, dentro de vinte anos, de fazer qualquer trabalho que um homem possa fazer".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Marvin Minsky: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"dentro de uma geração ... o problema de criar 'inteligência artificial' será substancialmente resolvido".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IA deveria realizar com sucesso qualquer tarefa intelectual que um ser humano pudesse realizar.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McCarthy, 1955: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"todos os aspectos da aprendizagem ou qualquer outra característica da inteligência podem, em princípio, ser descritos tão precisamente que uma máquina pode ser feita para simulá-la.”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Desenvolvimento Infantil de Denver</a:t>
            </a:r>
            <a:endParaRPr/>
          </a:p>
        </p:txBody>
      </p:sp>
      <p:sp>
        <p:nvSpPr>
          <p:cNvPr id="586" name="Google Shape;586;p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7" name="Google Shape;5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" y="568050"/>
            <a:ext cx="3298911" cy="427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386" y="1146775"/>
            <a:ext cx="41052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uni-dimensional</a:t>
            </a:r>
            <a:endParaRPr/>
          </a:p>
        </p:txBody>
      </p:sp>
      <p:sp>
        <p:nvSpPr>
          <p:cNvPr id="594" name="Google Shape;594;p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5" name="Google Shape;595;p73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Cada um dos 125 itens é representado por uma barra que contém as idades em que 25%, 50%, 75% e 90% das crianças estudadas apresentaram as habilidades sugeridas.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Uma criança de idade x realiza alguns poucos itens, aqueles indicados para sua faixa etária.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pediatra sabe que, dentre crianças com aquela idade x, uma certa porcentagem p(x) executa corretamente a tarefa do item.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Suponha que a criança sob exame não executou a tarefa. Se p(x) = 0.25, não há motivos para preocupação.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Mas se p(x) = 0.90, pode haver motivo de preocupação e exames mais minuciosos são então indicados.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estas idades críticas são determinadas para uso rotineiro nos consultórios? Com regressão logística, uma para tarefa.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para uma única tarefa</a:t>
            </a:r>
            <a:endParaRPr/>
          </a:p>
        </p:txBody>
      </p:sp>
      <p:sp>
        <p:nvSpPr>
          <p:cNvPr id="601" name="Google Shape;601;p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2" name="Google Shape;602;p74"/>
          <p:cNvSpPr txBox="1"/>
          <p:nvPr/>
        </p:nvSpPr>
        <p:spPr>
          <a:xfrm>
            <a:off x="233850" y="641201"/>
            <a:ext cx="8676300" cy="4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Amostra de m crianças de diversas idades e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sem problemas de desenvolvimento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procuram executar a tarefa de um dos itens.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                denota o sucesso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da i -ésima criança na execução da tarefa.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               denota o fracasso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No caso de crianças sem problemas de desenvolvimento, mais cedo ou mais tarde, todas acabam executando a tarefa sem erros.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sucesso ou fracasso depende principalmente da idade x da criança.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Sendo velha o suficiente, a criança vai executar a tarefa.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Por outro lado, se for muito nova ainda, e quase impossível executar a tarefa.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As faixas etárias apropriadas variam com o tipo de tarefa.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Y_i = 1&#10;" id="603" name="Google Shape;603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5" y="1738550"/>
            <a:ext cx="724524" cy="26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 = 0&#10;" id="604" name="Google Shape;604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39" y="2303662"/>
            <a:ext cx="724530" cy="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173 crianças</a:t>
            </a:r>
            <a:endParaRPr/>
          </a:p>
        </p:txBody>
      </p:sp>
      <p:sp>
        <p:nvSpPr>
          <p:cNvPr id="610" name="Google Shape;610;p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1" name="Google Shape;6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51" y="632162"/>
            <a:ext cx="7263299" cy="38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 não é uma boa solução neste problema</a:t>
            </a:r>
            <a:endParaRPr/>
          </a:p>
        </p:txBody>
      </p:sp>
      <p:sp>
        <p:nvSpPr>
          <p:cNvPr id="617" name="Google Shape;617;p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8" name="Google Shape;618;p76"/>
          <p:cNvSpPr txBox="1"/>
          <p:nvPr/>
        </p:nvSpPr>
        <p:spPr>
          <a:xfrm>
            <a:off x="248625" y="568050"/>
            <a:ext cx="61485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Veja que os dados não são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perfeitamente separáveis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nas duas classes (0 e 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Modelo do perceptron tem um limiar (threshold) rígido.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Caso de uma única variável: se x &gt;= -w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/w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→ sigma(x)=1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Isto é, y=1 se, e somente se, x &gt;= limiar -w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/w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Muito rígido: deveríamos ter uma idade limiar -w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/w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 antes dela, ninguém executa a tarefa. Depois dela, todos executam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Modelo do perceptron não é bom para este problema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Talvez um soft thershold resolva?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sigma(\mathbf{x}) = \begin{cases} 1, &amp; \mbox{se } w_0 + \mathbf{w}^{\prime} \mathbf{x} \geq 0 \\&#10;0, &amp; \mbox{ caso contrário} \end{cases}&#10;" id="619" name="Google Shape;619;p7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037" y="1867550"/>
            <a:ext cx="323566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675" y="1412625"/>
            <a:ext cx="274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estatístico</a:t>
            </a:r>
            <a:endParaRPr/>
          </a:p>
        </p:txBody>
      </p:sp>
      <p:sp>
        <p:nvSpPr>
          <p:cNvPr id="626" name="Google Shape;626;p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7" name="Google Shape;627;p77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Resultados das crianças são independentes pois o sucesso ou fracasso de uma das crianças não afeta o desempenho das demais.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                                      ensaios de Bernoulli independentes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probabilidade          vai variar de criança para criança: por isto é indexada por 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Y_1, Y_2, \ldots, Y_m" id="628" name="Google Shape;628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25" y="1748750"/>
            <a:ext cx="1580650" cy="28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 = \begin{cases} 1, &amp; \mbox{com probabilidade }  p_i \\ 0,  &amp; \mbox{com probabilidade }  1-p_i&#10;\end{cases}" id="629" name="Google Shape;629;p7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50" y="2416350"/>
            <a:ext cx="4528500" cy="77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i&#10;" id="630" name="Google Shape;630;p7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061" y="3707400"/>
            <a:ext cx="297018" cy="2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queremos que esta probabilidade de sucesso varie?</a:t>
            </a:r>
            <a:endParaRPr/>
          </a:p>
        </p:txBody>
      </p:sp>
      <p:sp>
        <p:nvSpPr>
          <p:cNvPr id="636" name="Google Shape;636;p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7" name="Google Shape;637;p78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     é a probabilidade da criança i ter sucesso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probabilidade  não é a mesma  para todas as crianças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Queremos que a probabilidade aumente com a idade x.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Quando x for muito grande, a probabilidade deve ser praticamente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Queremos que a probabilidade seja praticamente zero se a idade x for muito pequena.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Queremos                         onde            seja: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suave, crescente com x, que vá para 1 quando x crescer e vá para 0 quando x diminuir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_i&#10;" id="638" name="Google Shape;638;p7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11" y="788125"/>
            <a:ext cx="297018" cy="28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 = \sigma(x)&#10;" id="639" name="Google Shape;639;p7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104" y="3701275"/>
            <a:ext cx="76595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x)&#10;" id="640" name="Google Shape;640;p7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290" y="3701275"/>
            <a:ext cx="387560" cy="2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logística</a:t>
            </a:r>
            <a:endParaRPr/>
          </a:p>
        </p:txBody>
      </p:sp>
      <p:sp>
        <p:nvSpPr>
          <p:cNvPr id="646" name="Google Shape;646;p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7" name="Google Shape;647;p79"/>
          <p:cNvSpPr txBox="1"/>
          <p:nvPr/>
        </p:nvSpPr>
        <p:spPr>
          <a:xfrm>
            <a:off x="248625" y="714325"/>
            <a:ext cx="4209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Usamos a curva logística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Diferentes coeficientes w0 e w1 geram diferentes curvas em forma de 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Efeito de w1: controlar quão íngreme é a subida e a direção do 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Efeito de w0: localizar a curva no eixo horizontal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sigma(x) = \frac{1}{1+e^{-(w_0 + w_1 x)}}&#10;" id="648" name="Google Shape;648;p7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70" y="1131375"/>
            <a:ext cx="2141550" cy="4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425" y="639025"/>
            <a:ext cx="4576575" cy="4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Diferentes parâmetros, diferentes curvas. Qual a melhor? Como decidir?</a:t>
            </a:r>
            <a:endParaRPr/>
          </a:p>
        </p:txBody>
      </p:sp>
      <p:sp>
        <p:nvSpPr>
          <p:cNvPr id="655" name="Google Shape;655;p8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56" name="Google Shape;6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09425"/>
            <a:ext cx="4473751" cy="37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00" y="809425"/>
            <a:ext cx="4786201" cy="37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Várias perguntas. Alguma resposta?</a:t>
            </a:r>
            <a:endParaRPr/>
          </a:p>
        </p:txBody>
      </p:sp>
      <p:sp>
        <p:nvSpPr>
          <p:cNvPr id="663" name="Google Shape;663;p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4" name="Google Shape;664;p81"/>
          <p:cNvSpPr txBox="1"/>
          <p:nvPr/>
        </p:nvSpPr>
        <p:spPr>
          <a:xfrm>
            <a:off x="248625" y="714325"/>
            <a:ext cx="8676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Várias perguntas: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Modelo logístico é bom?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generalizar para quando tivermos várias features?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 se a probabilidade </a:t>
            </a:r>
            <a:r>
              <a:rPr lang="pt-BR" u="sng">
                <a:latin typeface="Roboto"/>
                <a:ea typeface="Roboto"/>
                <a:cs typeface="Roboto"/>
                <a:sym typeface="Roboto"/>
              </a:rPr>
              <a:t>também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da escolaridade da mãe, do sexo da criança, 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escolher 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"melhor"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curva logística?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"Melhor" em que sentido?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Roteiro da estrada à frente (aula 02):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Método de máxima verossimilhança (ML) e função de custo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Otimização: Newton e gradiente descendente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Heurística e otimalidade da 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Stochastic gradient descent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progresso não vem tão rápido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32400" y="900625"/>
            <a:ext cx="8496600" cy="4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Financiamento é cortado na década de 70.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AI Winter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AI muda de foco: weak AI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Passa a se concentrar em tarefas específicas ao invés de soluções globais inteligentes.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Sistemas especialistas para diagnóstico médico: elicitar regras lógicas de especialistas e criar sistema que, de posse de dados, possa deduzir as decisões corretas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Tradução automática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Reconhecimento de padrões em imagens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Visão computacional...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 - generalidades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375300" y="823150"/>
            <a:ext cx="73389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Aprendizado de máquina (ML) e AI têm uma relação íntima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/>
              <a:t>ML = algoritmos e modelos estatísticos usados em AI pelo computador para realizar uma tarefa sem usar instruções explícitas, confiando em padrões e inferência aprendidos a partir dos dados estatísticos.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Ideia é deixar a máquina aprender aprender as regras necessárias para realizar uma tarefa a partir dos dados estatísticos.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Como aprender dos dados?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Depende da tarefa.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AI escolheu algumas tarefas simples iniciais, tentou resolvê-las. Em seguida, generalizar e escalar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Grande sucesso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 de classificação supervisionada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47350" y="748525"/>
            <a:ext cx="87399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Duas classes de objetos: 0 e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Exemplos: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Imagens/fotos de usuários da internet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imagens com pelo menos um gato presente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imagens sem gato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Imagens de sensoriamento remoto (LANDSAT)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pixel dominado por cobertura florestal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outro tipo de cobertura dominante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Pacientes chegando no pronto socorro com ferimento na cabeça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 = com necessidade de internação imediata no CTI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0 = sem esta necessidade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883" y="2504200"/>
            <a:ext cx="1903792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075" y="1481125"/>
            <a:ext cx="1312150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626" y="3447383"/>
            <a:ext cx="1312150" cy="87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